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DI BOZKIR" userId="0570ec10-119d-4e38-bf23-8689c57b2602" providerId="ADAL" clId="{006F9FDA-896F-4B37-952A-30835D9C2657}"/>
    <pc:docChg chg="modSld">
      <pc:chgData name="ERDI BOZKIR" userId="0570ec10-119d-4e38-bf23-8689c57b2602" providerId="ADAL" clId="{006F9FDA-896F-4B37-952A-30835D9C2657}" dt="2026-05-04T07:07:35.186" v="15" actId="20577"/>
      <pc:docMkLst>
        <pc:docMk/>
      </pc:docMkLst>
      <pc:sldChg chg="modSp mod">
        <pc:chgData name="ERDI BOZKIR" userId="0570ec10-119d-4e38-bf23-8689c57b2602" providerId="ADAL" clId="{006F9FDA-896F-4B37-952A-30835D9C2657}" dt="2026-05-04T07:07:35.186" v="15" actId="20577"/>
        <pc:sldMkLst>
          <pc:docMk/>
          <pc:sldMk cId="809617434" sldId="256"/>
        </pc:sldMkLst>
        <pc:spChg chg="mod">
          <ac:chgData name="ERDI BOZKIR" userId="0570ec10-119d-4e38-bf23-8689c57b2602" providerId="ADAL" clId="{006F9FDA-896F-4B37-952A-30835D9C2657}" dt="2026-05-04T07:07:35.186" v="15" actId="20577"/>
          <ac:spMkLst>
            <pc:docMk/>
            <pc:sldMk cId="809617434" sldId="256"/>
            <ac:spMk id="11" creationId="{00000000-0000-0000-0000-000000000000}"/>
          </ac:spMkLst>
        </pc:spChg>
      </pc:sldChg>
      <pc:sldChg chg="modSp mod">
        <pc:chgData name="ERDI BOZKIR" userId="0570ec10-119d-4e38-bf23-8689c57b2602" providerId="ADAL" clId="{006F9FDA-896F-4B37-952A-30835D9C2657}" dt="2026-05-04T07:07:18.592" v="2" actId="14100"/>
        <pc:sldMkLst>
          <pc:docMk/>
          <pc:sldMk cId="3548242346" sldId="259"/>
        </pc:sldMkLst>
        <pc:spChg chg="mod">
          <ac:chgData name="ERDI BOZKIR" userId="0570ec10-119d-4e38-bf23-8689c57b2602" providerId="ADAL" clId="{006F9FDA-896F-4B37-952A-30835D9C2657}" dt="2026-05-04T07:07:18.592" v="2" actId="14100"/>
          <ac:spMkLst>
            <pc:docMk/>
            <pc:sldMk cId="3548242346" sldId="259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2C74-895B-4BA5-A90D-E2F31323F9B2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6D9-D830-4EE5-B806-C5F159B252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590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2C74-895B-4BA5-A90D-E2F31323F9B2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6D9-D830-4EE5-B806-C5F159B252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333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2C74-895B-4BA5-A90D-E2F31323F9B2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6D9-D830-4EE5-B806-C5F159B252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276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2C74-895B-4BA5-A90D-E2F31323F9B2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6D9-D830-4EE5-B806-C5F159B252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15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2C74-895B-4BA5-A90D-E2F31323F9B2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6D9-D830-4EE5-B806-C5F159B252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888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2C74-895B-4BA5-A90D-E2F31323F9B2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6D9-D830-4EE5-B806-C5F159B252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166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2C74-895B-4BA5-A90D-E2F31323F9B2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6D9-D830-4EE5-B806-C5F159B252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992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2C74-895B-4BA5-A90D-E2F31323F9B2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6D9-D830-4EE5-B806-C5F159B252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839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2C74-895B-4BA5-A90D-E2F31323F9B2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6D9-D830-4EE5-B806-C5F159B252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11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2C74-895B-4BA5-A90D-E2F31323F9B2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6D9-D830-4EE5-B806-C5F159B252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60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2C74-895B-4BA5-A90D-E2F31323F9B2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6D9-D830-4EE5-B806-C5F159B252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315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12C74-895B-4BA5-A90D-E2F31323F9B2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676D9-D830-4EE5-B806-C5F159B252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748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15" y="5893023"/>
            <a:ext cx="763200" cy="76247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908" y="5892295"/>
            <a:ext cx="772861" cy="7632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8" r="5689"/>
          <a:stretch/>
        </p:blipFill>
        <p:spPr>
          <a:xfrm>
            <a:off x="1984067" y="923650"/>
            <a:ext cx="8223867" cy="38951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Metin kutusu 10"/>
          <p:cNvSpPr txBox="1"/>
          <p:nvPr/>
        </p:nvSpPr>
        <p:spPr>
          <a:xfrm>
            <a:off x="0" y="5270500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Copperplate Gothic Bold" panose="020E0705020206020404" pitchFamily="34" charset="0"/>
                <a:cs typeface="Times New Roman" panose="02020603050405020304" pitchFamily="18" charset="0"/>
              </a:rPr>
              <a:t>Havacılık Yönetimi – </a:t>
            </a:r>
            <a:r>
              <a:rPr lang="tr-TR" sz="2400" b="1" dirty="0" err="1">
                <a:latin typeface="Copperplate Gothic Bold" panose="020E0705020206020404" pitchFamily="34" charset="0"/>
                <a:cs typeface="Times New Roman" panose="02020603050405020304" pitchFamily="18" charset="0"/>
              </a:rPr>
              <a:t>Aviation</a:t>
            </a:r>
            <a:r>
              <a:rPr lang="tr-TR" sz="2400" b="1" dirty="0">
                <a:latin typeface="Copperplate Gothic Bold" panose="020E0705020206020404" pitchFamily="34" charset="0"/>
                <a:cs typeface="Times New Roman" panose="02020603050405020304" pitchFamily="18" charset="0"/>
              </a:rPr>
              <a:t> Management</a:t>
            </a:r>
            <a:endParaRPr lang="tr-TR" sz="2400" i="1" dirty="0">
              <a:latin typeface="Adobe Garamond Pro" panose="02020502060506020403" pitchFamily="18" charset="-94"/>
              <a:cs typeface="Times New Roman" panose="02020603050405020304" pitchFamily="18" charset="0"/>
            </a:endParaRPr>
          </a:p>
          <a:p>
            <a:pPr algn="ctr"/>
            <a:endParaRPr lang="tr-TR" sz="2400" i="1" dirty="0">
              <a:latin typeface="Adobe Garamond Pro" panose="02020502060506020403" pitchFamily="18" charset="-94"/>
              <a:cs typeface="Times New Roman" panose="02020603050405020304" pitchFamily="18" charset="0"/>
            </a:endParaRPr>
          </a:p>
          <a:p>
            <a:pPr algn="ctr"/>
            <a:r>
              <a:rPr lang="tr-TR" i="1" dirty="0">
                <a:latin typeface="Adobe Garamond Pro" panose="02020502060506020403" pitchFamily="18" charset="-94"/>
                <a:cs typeface="Times New Roman" panose="02020603050405020304" pitchFamily="18" charset="0"/>
              </a:rPr>
              <a:t>Doç. Dr. Selçuk GÜRÇAM</a:t>
            </a:r>
          </a:p>
          <a:p>
            <a:pPr algn="ctr"/>
            <a:r>
              <a:rPr lang="tr-TR" i="1" dirty="0">
                <a:latin typeface="Adobe Garamond Pro" panose="02020502060506020403" pitchFamily="18" charset="-94"/>
                <a:cs typeface="Times New Roman" panose="02020603050405020304" pitchFamily="18" charset="0"/>
              </a:rPr>
              <a:t>Havacılık Yönetimi Bölümü – Bölüm Başkanı</a:t>
            </a:r>
          </a:p>
        </p:txBody>
      </p:sp>
    </p:spTree>
    <p:extLst>
      <p:ext uri="{BB962C8B-B14F-4D97-AF65-F5344CB8AC3E}">
        <p14:creationId xmlns:p14="http://schemas.microsoft.com/office/powerpoint/2010/main" val="80961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Resim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4682" r="1454" b="23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89"/>
          <a:stretch/>
        </p:blipFill>
        <p:spPr>
          <a:xfrm>
            <a:off x="393699" y="1136232"/>
            <a:ext cx="2374111" cy="2338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Metin kutusu 21"/>
          <p:cNvSpPr txBox="1"/>
          <p:nvPr/>
        </p:nvSpPr>
        <p:spPr>
          <a:xfrm>
            <a:off x="347980" y="289995"/>
            <a:ext cx="2374111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>
                <a:latin typeface="Copperplate Gothic Bold" panose="020E0705020206020404" pitchFamily="34" charset="0"/>
              </a:rPr>
              <a:t>II. Yarıyıl</a:t>
            </a:r>
          </a:p>
          <a:p>
            <a:pPr lvl="1"/>
            <a:r>
              <a:rPr lang="tr-TR" sz="2400" i="1" dirty="0">
                <a:latin typeface="Garamond" panose="02020404030301010803" pitchFamily="18" charset="0"/>
              </a:rPr>
              <a:t>Havacılığa Giriş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4524829" y="301667"/>
            <a:ext cx="3636252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>
                <a:latin typeface="Copperplate Gothic Bold" panose="020E0705020206020404" pitchFamily="34" charset="0"/>
              </a:rPr>
              <a:t>III. Yarıyıl</a:t>
            </a:r>
          </a:p>
          <a:p>
            <a:pPr lvl="1"/>
            <a:r>
              <a:rPr lang="tr-TR" sz="2400" i="1" dirty="0">
                <a:latin typeface="Garamond" panose="02020404030301010803" pitchFamily="18" charset="0"/>
              </a:rPr>
              <a:t>Uçak Bilgisi ve Uçuş İlkeleri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10000648" y="292535"/>
            <a:ext cx="1816588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>
                <a:latin typeface="Copperplate Gothic Bold" panose="020E0705020206020404" pitchFamily="34" charset="0"/>
              </a:rPr>
              <a:t>III. Yarıyıl</a:t>
            </a:r>
          </a:p>
          <a:p>
            <a:pPr lvl="1"/>
            <a:r>
              <a:rPr lang="tr-TR" sz="2400" i="1" dirty="0">
                <a:latin typeface="Garamond" panose="02020404030301010803" pitchFamily="18" charset="0"/>
              </a:rPr>
              <a:t>Meteoroloji</a:t>
            </a:r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 r="13574"/>
          <a:stretch/>
        </p:blipFill>
        <p:spPr>
          <a:xfrm>
            <a:off x="10000646" y="1123138"/>
            <a:ext cx="1816589" cy="2424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26" y="1123532"/>
            <a:ext cx="289438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Metin kutusu 32"/>
          <p:cNvSpPr txBox="1"/>
          <p:nvPr/>
        </p:nvSpPr>
        <p:spPr>
          <a:xfrm>
            <a:off x="342899" y="3728886"/>
            <a:ext cx="2548326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>
                <a:latin typeface="Copperplate Gothic Bold" panose="020E0705020206020404" pitchFamily="34" charset="0"/>
              </a:rPr>
              <a:t>IV. Yarıyıl</a:t>
            </a:r>
          </a:p>
          <a:p>
            <a:pPr lvl="1"/>
            <a:r>
              <a:rPr lang="tr-TR" sz="2400" i="1" dirty="0">
                <a:latin typeface="Garamond" panose="02020404030301010803" pitchFamily="18" charset="0"/>
              </a:rPr>
              <a:t>Hava Taşımacılığı</a:t>
            </a:r>
          </a:p>
        </p:txBody>
      </p:sp>
      <p:pic>
        <p:nvPicPr>
          <p:cNvPr id="34" name="Resim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8" y="4585283"/>
            <a:ext cx="3514137" cy="1967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Metin kutusu 34"/>
          <p:cNvSpPr txBox="1"/>
          <p:nvPr/>
        </p:nvSpPr>
        <p:spPr>
          <a:xfrm>
            <a:off x="5193125" y="3728885"/>
            <a:ext cx="2394182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>
                <a:latin typeface="Copperplate Gothic Bold" panose="020E0705020206020404" pitchFamily="34" charset="0"/>
              </a:rPr>
              <a:t>IV. Yarıyıl</a:t>
            </a:r>
          </a:p>
          <a:p>
            <a:pPr lvl="1"/>
            <a:r>
              <a:rPr lang="tr-TR" sz="2400" i="1" dirty="0">
                <a:latin typeface="Garamond" panose="02020404030301010803" pitchFamily="18" charset="0"/>
              </a:rPr>
              <a:t>Yolcu Hizmetleri</a:t>
            </a:r>
          </a:p>
        </p:txBody>
      </p:sp>
      <p:pic>
        <p:nvPicPr>
          <p:cNvPr id="36" name="Resim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57" y="4613778"/>
            <a:ext cx="2825396" cy="1910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7" name="Metin kutusu 36"/>
          <p:cNvSpPr txBox="1"/>
          <p:nvPr/>
        </p:nvSpPr>
        <p:spPr>
          <a:xfrm>
            <a:off x="9627533" y="3728884"/>
            <a:ext cx="2189702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>
                <a:latin typeface="Copperplate Gothic Bold" panose="020E0705020206020404" pitchFamily="34" charset="0"/>
              </a:rPr>
              <a:t>IV. Yarıyıl</a:t>
            </a:r>
          </a:p>
          <a:p>
            <a:pPr lvl="1"/>
            <a:r>
              <a:rPr lang="tr-TR" sz="2400" i="1" dirty="0">
                <a:latin typeface="Garamond" panose="02020404030301010803" pitchFamily="18" charset="0"/>
              </a:rPr>
              <a:t>Yer Hizmetleri</a:t>
            </a:r>
          </a:p>
        </p:txBody>
      </p:sp>
      <p:pic>
        <p:nvPicPr>
          <p:cNvPr id="38" name="Resim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626" y="4613778"/>
            <a:ext cx="2871610" cy="1910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11606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4682" r="1454" b="23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1" y="1120992"/>
            <a:ext cx="2579296" cy="2109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Metin kutusu 15"/>
          <p:cNvSpPr txBox="1"/>
          <p:nvPr/>
        </p:nvSpPr>
        <p:spPr>
          <a:xfrm>
            <a:off x="373380" y="289995"/>
            <a:ext cx="2579296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>
                <a:latin typeface="Copperplate Gothic Bold" panose="020E0705020206020404" pitchFamily="34" charset="0"/>
              </a:rPr>
              <a:t>V. Yarıyıl</a:t>
            </a:r>
          </a:p>
          <a:p>
            <a:pPr lvl="1"/>
            <a:r>
              <a:rPr lang="tr-TR" sz="2400" i="1" dirty="0">
                <a:latin typeface="Garamond" panose="02020404030301010803" pitchFamily="18" charset="0"/>
              </a:rPr>
              <a:t>Havaalanı Sistemi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4524829" y="301667"/>
            <a:ext cx="2752420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>
                <a:latin typeface="Copperplate Gothic Bold" panose="020E0705020206020404" pitchFamily="34" charset="0"/>
              </a:rPr>
              <a:t>V. Yarıyıl</a:t>
            </a:r>
          </a:p>
          <a:p>
            <a:pPr lvl="1"/>
            <a:r>
              <a:rPr lang="tr-TR" sz="2400" i="1" dirty="0">
                <a:latin typeface="Garamond" panose="02020404030301010803" pitchFamily="18" charset="0"/>
              </a:rPr>
              <a:t>Havacılık Güvenliği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39" y="1120992"/>
            <a:ext cx="3965600" cy="198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Metin kutusu 19"/>
          <p:cNvSpPr txBox="1"/>
          <p:nvPr/>
        </p:nvSpPr>
        <p:spPr>
          <a:xfrm>
            <a:off x="9657748" y="292535"/>
            <a:ext cx="2164054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>
                <a:latin typeface="Copperplate Gothic Bold" panose="020E0705020206020404" pitchFamily="34" charset="0"/>
              </a:rPr>
              <a:t>V. Yarıyıl</a:t>
            </a:r>
          </a:p>
          <a:p>
            <a:pPr lvl="1"/>
            <a:r>
              <a:rPr lang="tr-TR" sz="2400" i="1" dirty="0">
                <a:latin typeface="Garamond" panose="02020404030301010803" pitchFamily="18" charset="0"/>
              </a:rPr>
              <a:t>Uçuş Harekat</a:t>
            </a: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7"/>
          <a:stretch/>
        </p:blipFill>
        <p:spPr>
          <a:xfrm>
            <a:off x="8072765" y="1120992"/>
            <a:ext cx="3749037" cy="1838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Metin kutusu 21"/>
          <p:cNvSpPr txBox="1"/>
          <p:nvPr/>
        </p:nvSpPr>
        <p:spPr>
          <a:xfrm>
            <a:off x="342899" y="3728886"/>
            <a:ext cx="2796086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>
                <a:latin typeface="Copperplate Gothic Bold" panose="020E0705020206020404" pitchFamily="34" charset="0"/>
              </a:rPr>
              <a:t>VI. Yarıyıl</a:t>
            </a:r>
          </a:p>
          <a:p>
            <a:pPr lvl="1"/>
            <a:r>
              <a:rPr lang="tr-TR" sz="2400" i="1" dirty="0">
                <a:latin typeface="Garamond" panose="02020404030301010803" pitchFamily="18" charset="0"/>
              </a:rPr>
              <a:t>Harekat Performans</a:t>
            </a: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t="2830" r="16607" b="5716"/>
          <a:stretch/>
        </p:blipFill>
        <p:spPr>
          <a:xfrm>
            <a:off x="899512" y="4602745"/>
            <a:ext cx="1435100" cy="1959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Metin kutusu 24"/>
          <p:cNvSpPr txBox="1"/>
          <p:nvPr/>
        </p:nvSpPr>
        <p:spPr>
          <a:xfrm>
            <a:off x="4703948" y="3728885"/>
            <a:ext cx="2268313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>
                <a:latin typeface="Copperplate Gothic Bold" panose="020E0705020206020404" pitchFamily="34" charset="0"/>
              </a:rPr>
              <a:t>VII. Yarıyıl</a:t>
            </a:r>
          </a:p>
          <a:p>
            <a:pPr lvl="1"/>
            <a:r>
              <a:rPr lang="tr-TR" sz="2400" i="1" dirty="0">
                <a:latin typeface="Garamond" panose="02020404030301010803" pitchFamily="18" charset="0"/>
              </a:rPr>
              <a:t>Hava Hukuku</a:t>
            </a:r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269" y="4602745"/>
            <a:ext cx="3313670" cy="1927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Metin kutusu 26"/>
          <p:cNvSpPr txBox="1"/>
          <p:nvPr/>
        </p:nvSpPr>
        <p:spPr>
          <a:xfrm>
            <a:off x="7586604" y="3728884"/>
            <a:ext cx="4235198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>
                <a:latin typeface="Copperplate Gothic Bold" panose="020E0705020206020404" pitchFamily="34" charset="0"/>
              </a:rPr>
              <a:t>VIII. Yarıyıl</a:t>
            </a:r>
          </a:p>
          <a:p>
            <a:pPr lvl="1"/>
            <a:r>
              <a:rPr lang="tr-TR" sz="2400" i="1" dirty="0">
                <a:latin typeface="Garamond" panose="02020404030301010803" pitchFamily="18" charset="0"/>
              </a:rPr>
              <a:t>Hava Kargo ve Tehlikeli Maddeler</a:t>
            </a:r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72" y="4747361"/>
            <a:ext cx="4121462" cy="1626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1894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3" r="26154" b="2692"/>
          <a:stretch/>
        </p:blipFill>
        <p:spPr>
          <a:xfrm>
            <a:off x="4382774" y="574427"/>
            <a:ext cx="308113" cy="61283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0"/>
            <a:ext cx="5486400" cy="12003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Havacılık Yönetimi Bölümü</a:t>
            </a:r>
          </a:p>
          <a:p>
            <a:r>
              <a:rPr lang="tr-T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Mezunları Ne İş Yapar ?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93429" y="1274885"/>
            <a:ext cx="2215663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Dispatcher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Uçuş Harekat Uzmanı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084383" y="2306037"/>
            <a:ext cx="2215663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1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Master</a:t>
            </a:r>
          </a:p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Yükleme Uzmanı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1957753" y="3411745"/>
            <a:ext cx="257907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001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Control</a:t>
            </a:r>
          </a:p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Maliyet Kontrol Uzmanı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3300046" y="4517453"/>
            <a:ext cx="3566746" cy="15168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001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Geliştirme Uzmanı</a:t>
            </a:r>
          </a:p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Ekip Planlama Uzmanı</a:t>
            </a:r>
          </a:p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Charter Ticaret Uzmanı</a:t>
            </a:r>
          </a:p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Tarife Planlama Uzmanı</a:t>
            </a:r>
          </a:p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Uçuş Performans Uzmanı</a:t>
            </a:r>
          </a:p>
          <a:p>
            <a:pPr algn="ctr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35" y="799281"/>
            <a:ext cx="5293251" cy="341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42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Geniş ekran</PresentationFormat>
  <Paragraphs>42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12" baseType="lpstr">
      <vt:lpstr>Adobe Garamond Pro</vt:lpstr>
      <vt:lpstr>Arial</vt:lpstr>
      <vt:lpstr>Calibri</vt:lpstr>
      <vt:lpstr>Calibri Light</vt:lpstr>
      <vt:lpstr>Copperplate Gothic Bold</vt:lpstr>
      <vt:lpstr>Garamond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Selçuk EKICI</dc:creator>
  <cp:lastModifiedBy>ERDI BOZKIR</cp:lastModifiedBy>
  <cp:revision>24</cp:revision>
  <dcterms:created xsi:type="dcterms:W3CDTF">2019-10-02T06:02:43Z</dcterms:created>
  <dcterms:modified xsi:type="dcterms:W3CDTF">2026-05-04T07:07:39Z</dcterms:modified>
</cp:coreProperties>
</file>